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69643" autoAdjust="0"/>
  </p:normalViewPr>
  <p:slideViewPr>
    <p:cSldViewPr>
      <p:cViewPr varScale="1">
        <p:scale>
          <a:sx n="106" d="100"/>
          <a:sy n="106" d="100"/>
        </p:scale>
        <p:origin x="-2424"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94" d="100"/>
          <a:sy n="94" d="100"/>
        </p:scale>
        <p:origin x="-4520" y="-81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135821F-3C3F-4204-BB87-7A61D3DB78D8}" type="datetimeFigureOut">
              <a:rPr lang="en-GB"/>
              <a:pPr>
                <a:defRPr/>
              </a:pPr>
              <a:t>12/4/15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4AF9C4F-349D-4DBF-B0C5-2637441B051C}" type="slidenum">
              <a:rPr lang="en-GB"/>
              <a:pPr>
                <a:defRPr/>
              </a:pPr>
              <a:t>‹#›</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40404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mountain-training.irg/mta"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2D12F-22F2-4BE1-BBD4-0025F17EA0A7}" type="slidenum">
              <a:rPr lang="en-GB">
                <a:cs typeface="Arial" charset="0"/>
              </a:rPr>
              <a:pPr fontAlgn="base">
                <a:spcBef>
                  <a:spcPct val="0"/>
                </a:spcBef>
                <a:spcAft>
                  <a:spcPct val="0"/>
                </a:spcAft>
              </a:pPr>
              <a:t>1</a:t>
            </a:fld>
            <a:endParaRPr lang="en-GB">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en-US" dirty="0" smtClean="0"/>
              <a:t>The Mountain Training Association (MTA) was established in 2005 to provide ongoing support and development opportunities to candidates of Mountain Training.  It was also intended to maintain a link between the candidates and Mountain Training beyond obtaining their award and for the rest of their outdoor career. </a:t>
            </a:r>
          </a:p>
          <a:p>
            <a:pPr>
              <a:spcBef>
                <a:spcPct val="0"/>
              </a:spcBef>
            </a:pPr>
            <a:endParaRPr lang="en-GB" altLang="en-US" dirty="0" smtClean="0"/>
          </a:p>
          <a:p>
            <a:pPr>
              <a:spcBef>
                <a:spcPct val="0"/>
              </a:spcBef>
            </a:pPr>
            <a:r>
              <a:rPr lang="en-GB" altLang="en-US" dirty="0" smtClean="0"/>
              <a:t>MTA  currently has approximately 4200 members (Dec 15) who come from a wide variety of backgrounds- some people work full time in the outdoors, some volunteer with Schools, Guides and Scouts, and some people are simply pursuing the awards and interested in mountain training for purely personal reasons. The Association aims to offer something to all of these people. Because of the nature of the Boards which contain representatives from all these walks of life, we are well placed to understand members’ needs.</a:t>
            </a:r>
            <a:endParaRPr lang="en-GB" altLang="en-US" dirty="0" smtClean="0">
              <a:solidFill>
                <a:schemeClr val="accent2"/>
              </a:solidFill>
            </a:endParaRPr>
          </a:p>
          <a:p>
            <a:pPr>
              <a:spcBef>
                <a:spcPct val="0"/>
              </a:spcBef>
            </a:pPr>
            <a:endParaRPr lang="en-GB" altLang="en-US" dirty="0" smtClean="0"/>
          </a:p>
          <a:p>
            <a:pPr>
              <a:spcBef>
                <a:spcPct val="0"/>
              </a:spcBef>
            </a:pPr>
            <a:r>
              <a:rPr lang="en-GB" altLang="en-US" dirty="0" smtClean="0"/>
              <a:t>Membership is open to people registering for one of the Mountain Training’s National Awards which includes the Climbing Wall Award (CWA), Climbing Wall Leaders Award (CWLA) Single Pitch Award (SPA), Lowland Leader Award (LLA), Hill and Moorland Leader {HML) Mountain Leader Summer and Winter and those on the Coaching Award Scheme. </a:t>
            </a:r>
          </a:p>
          <a:p>
            <a:pPr>
              <a:spcBef>
                <a:spcPct val="0"/>
              </a:spcBef>
            </a:pPr>
            <a:endParaRPr lang="en-GB" altLang="en-US" dirty="0" smtClean="0"/>
          </a:p>
          <a:p>
            <a:pPr>
              <a:spcBef>
                <a:spcPct val="0"/>
              </a:spcBef>
            </a:pPr>
            <a:r>
              <a:rPr lang="en-GB" altLang="en-US" dirty="0" smtClean="0"/>
              <a:t>Many higher level award holders also choose to be members of the Association and along with course directors support the Continued Personal Development programme.</a:t>
            </a:r>
          </a:p>
          <a:p>
            <a:pPr>
              <a:spcBef>
                <a:spcPct val="0"/>
              </a:spcBef>
            </a:pPr>
            <a:endParaRPr lang="en-GB"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81C974-BE7A-4089-A136-C4D4F7272BF5}" type="slidenum">
              <a:rPr lang="en-GB">
                <a:cs typeface="Arial" charset="0"/>
              </a:rPr>
              <a:pPr fontAlgn="base">
                <a:spcBef>
                  <a:spcPct val="0"/>
                </a:spcBef>
                <a:spcAft>
                  <a:spcPct val="0"/>
                </a:spcAft>
              </a:pPr>
              <a:t>2</a:t>
            </a:fld>
            <a:endParaRPr lang="en-GB">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en-US" dirty="0" smtClean="0"/>
              <a:t>The Mountain Training Association (MTA) offers ongoing training opportunities through a programme of workshops which include technical skills, environmental, geology, disability awareness and GPS to name but a few</a:t>
            </a:r>
          </a:p>
          <a:p>
            <a:pPr>
              <a:spcBef>
                <a:spcPct val="0"/>
              </a:spcBef>
            </a:pPr>
            <a:endParaRPr lang="en-GB" altLang="en-US" dirty="0" smtClean="0"/>
          </a:p>
          <a:p>
            <a:pPr>
              <a:spcBef>
                <a:spcPct val="0"/>
              </a:spcBef>
            </a:pPr>
            <a:r>
              <a:rPr lang="en-GB" altLang="en-US" dirty="0" smtClean="0"/>
              <a:t>A specially negotiated rate for Civil Liability Insurance for members working in the outdoors.  It is very good value and is based on the remit of the awards in the UK.</a:t>
            </a:r>
          </a:p>
          <a:p>
            <a:pPr>
              <a:spcBef>
                <a:spcPct val="0"/>
              </a:spcBef>
            </a:pPr>
            <a:endParaRPr lang="en-GB" altLang="en-US" dirty="0" smtClean="0"/>
          </a:p>
          <a:p>
            <a:pPr>
              <a:spcBef>
                <a:spcPct val="0"/>
              </a:spcBef>
            </a:pPr>
            <a:r>
              <a:rPr lang="en-GB" altLang="en-US" dirty="0" smtClean="0"/>
              <a:t>Members receive a monthly e-newsletter keeping you up to date and a quarterly magazine The Professional Mountaineer with inspiring articles and information.</a:t>
            </a:r>
          </a:p>
          <a:p>
            <a:pPr>
              <a:spcBef>
                <a:spcPct val="0"/>
              </a:spcBef>
            </a:pPr>
            <a:endParaRPr lang="en-GB" altLang="en-US" dirty="0" smtClean="0"/>
          </a:p>
          <a:p>
            <a:pPr>
              <a:spcBef>
                <a:spcPct val="0"/>
              </a:spcBef>
            </a:pPr>
            <a:r>
              <a:rPr lang="en-GB" altLang="en-US" dirty="0" smtClean="0"/>
              <a:t>The Association has an active website </a:t>
            </a:r>
            <a:r>
              <a:rPr lang="en-GB" altLang="en-US" dirty="0" smtClean="0">
                <a:hlinkClick r:id="rId3"/>
              </a:rPr>
              <a:t>www.mountain-training.irg/mta</a:t>
            </a:r>
            <a:r>
              <a:rPr lang="en-GB" altLang="en-US" dirty="0" smtClean="0"/>
              <a:t> and a members area  providing access to online resources, forum, jobs and opportunities, deals and discounts. Etc.</a:t>
            </a:r>
          </a:p>
          <a:p>
            <a:pPr>
              <a:spcBef>
                <a:spcPct val="0"/>
              </a:spcBef>
            </a:pPr>
            <a:endParaRPr lang="en-GB" altLang="en-US" dirty="0" smtClean="0"/>
          </a:p>
          <a:p>
            <a:pPr>
              <a:spcBef>
                <a:spcPct val="0"/>
              </a:spcBef>
            </a:pPr>
            <a:r>
              <a:rPr lang="en-GB" altLang="en-US" dirty="0" smtClean="0"/>
              <a:t>The discounts and deals are from a range of manufacturers and retailers Including a pro-deal with Sherpa and Montane and 20% of at Cotswold. Discount </a:t>
            </a:r>
            <a:r>
              <a:rPr lang="en-GB" altLang="en-US" b="1" dirty="0" smtClean="0">
                <a:solidFill>
                  <a:schemeClr val="accent2"/>
                </a:solidFill>
              </a:rPr>
              <a:t>(s)</a:t>
            </a:r>
            <a:r>
              <a:rPr lang="en-GB" altLang="en-US" dirty="0" smtClean="0"/>
              <a:t> are also offered on courses, books, mapping and accommodation.</a:t>
            </a:r>
          </a:p>
          <a:p>
            <a:pPr>
              <a:spcBef>
                <a:spcPct val="0"/>
              </a:spcBef>
            </a:pPr>
            <a:endParaRPr lang="en-GB" altLang="en-US" dirty="0" smtClean="0"/>
          </a:p>
          <a:p>
            <a:pPr>
              <a:spcBef>
                <a:spcPct val="0"/>
              </a:spcBef>
            </a:pPr>
            <a:r>
              <a:rPr lang="en-GB" altLang="en-US" dirty="0" smtClean="0"/>
              <a:t>The Association is a great community and network of outdoor leaders and instructors, it’s a good way of staying in touch with Mountain Training. It provides opportunities to get members together,  discuss and share ideas, ask questions and provide support and mentoring to other members. </a:t>
            </a:r>
            <a:endParaRPr lang="en-GB" dirty="0"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7D4C0C-788A-4648-8A51-EC7FC26365B1}" type="slidenum">
              <a:rPr lang="en-GB">
                <a:cs typeface="Arial" charset="0"/>
              </a:rPr>
              <a:pPr fontAlgn="base">
                <a:spcBef>
                  <a:spcPct val="0"/>
                </a:spcBef>
                <a:spcAft>
                  <a:spcPct val="0"/>
                </a:spcAft>
              </a:pPr>
              <a:t>3</a:t>
            </a:fld>
            <a:endParaRPr lang="en-GB">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en-US" dirty="0" smtClean="0"/>
              <a:t>Membership of the Association is growing and members are spread right across the UK, (see diagram above) In order to provide a better network of support and more local opportunities we currently have 11 regional groups. </a:t>
            </a:r>
          </a:p>
          <a:p>
            <a:pPr>
              <a:spcBef>
                <a:spcPct val="0"/>
              </a:spcBef>
            </a:pPr>
            <a:endParaRPr lang="en-GB" altLang="en-US" dirty="0" smtClean="0"/>
          </a:p>
          <a:p>
            <a:pPr>
              <a:spcBef>
                <a:spcPct val="0"/>
              </a:spcBef>
            </a:pPr>
            <a:r>
              <a:rPr lang="en-GB" altLang="en-US" dirty="0" smtClean="0"/>
              <a:t>Each group has a volunteer regional coordinator organising local events and peer learning opportunities for members to get together practise skills and share ideas and experiences. These events are also great opportunities for full members to support trainees working towards their awards as a form of mentoring. </a:t>
            </a:r>
          </a:p>
          <a:p>
            <a:pPr>
              <a:spcBef>
                <a:spcPct val="0"/>
              </a:spcBef>
            </a:pPr>
            <a:endParaRPr lang="en-GB" altLang="en-US" dirty="0" smtClean="0"/>
          </a:p>
          <a:p>
            <a:pPr>
              <a:spcBef>
                <a:spcPct val="0"/>
              </a:spcBef>
            </a:pPr>
            <a:r>
              <a:rPr lang="en-GB" altLang="en-US" dirty="0" smtClean="0"/>
              <a:t>To find out what is coming up in your area, or if you have an area of expertise that you would like to share with other members as a regional event then get in touch with your regional coordinator who will be happy to hear from you. </a:t>
            </a:r>
          </a:p>
          <a:p>
            <a:pPr>
              <a:spcBef>
                <a:spcPct val="0"/>
              </a:spcBef>
            </a:pPr>
            <a:endParaRPr lang="en-GB" altLang="en-US" dirty="0" smtClean="0"/>
          </a:p>
          <a:p>
            <a:pPr>
              <a:spcBef>
                <a:spcPct val="0"/>
              </a:spcBef>
            </a:pPr>
            <a:r>
              <a:rPr lang="en-GB" altLang="en-US" dirty="0" smtClean="0"/>
              <a:t>We are always looking to provide new and interesting workshops and are open to suggestions from members.</a:t>
            </a:r>
            <a:endParaRPr lang="en-GB" b="1" dirty="0" smtClean="0">
              <a:solidFill>
                <a:schemeClr val="accent2"/>
              </a:solidFill>
            </a:endParaRP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342431-8351-4AFF-9056-A8988B3CDB3E}" type="slidenum">
              <a:rPr lang="en-GB">
                <a:cs typeface="Arial" charset="0"/>
              </a:rPr>
              <a:pPr fontAlgn="base">
                <a:spcBef>
                  <a:spcPct val="0"/>
                </a:spcBef>
                <a:spcAft>
                  <a:spcPct val="0"/>
                </a:spcAft>
              </a:pPr>
              <a:t>4</a:t>
            </a:fld>
            <a:endParaRPr lang="en-GB">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Membership of the Mountain Training Association is open to candidates of Mountain Training at the point of registering for an Award Scheme.</a:t>
            </a:r>
          </a:p>
          <a:p>
            <a:pPr>
              <a:spcBef>
                <a:spcPct val="0"/>
              </a:spcBef>
            </a:pPr>
            <a:endParaRPr lang="en-GB" smtClean="0"/>
          </a:p>
          <a:p>
            <a:pPr>
              <a:spcBef>
                <a:spcPct val="0"/>
              </a:spcBef>
            </a:pPr>
            <a:r>
              <a:rPr lang="en-GB" smtClean="0"/>
              <a:t>It is a common mistake for candidates to think they are members of the Association because they have registered for an award. </a:t>
            </a:r>
          </a:p>
          <a:p>
            <a:pPr>
              <a:spcBef>
                <a:spcPct val="0"/>
              </a:spcBef>
            </a:pPr>
            <a:endParaRPr lang="en-GB" smtClean="0"/>
          </a:p>
          <a:p>
            <a:pPr>
              <a:spcBef>
                <a:spcPct val="0"/>
              </a:spcBef>
            </a:pPr>
            <a:r>
              <a:rPr lang="en-GB" smtClean="0"/>
              <a:t>Membership to the Association is separate from registration and involves an annual  fee of £32. The cost of which is easily re-cooperated with the savings you’ll make on our gear deals alone. </a:t>
            </a:r>
          </a:p>
          <a:p>
            <a:pPr>
              <a:spcBef>
                <a:spcPct val="0"/>
              </a:spcBef>
            </a:pPr>
            <a:endParaRPr lang="en-GB" smtClean="0"/>
          </a:p>
          <a:p>
            <a:pPr>
              <a:spcBef>
                <a:spcPct val="0"/>
              </a:spcBef>
            </a:pPr>
            <a:r>
              <a:rPr lang="en-GB" smtClean="0"/>
              <a:t>Because of its aims the Association is particularly beneficial once you have completed training and for the rest of your outdoor career, whether you volunteer, are employed or freelance. </a:t>
            </a:r>
          </a:p>
          <a:p>
            <a:pPr>
              <a:spcBef>
                <a:spcPct val="0"/>
              </a:spcBef>
            </a:pPr>
            <a:endParaRPr lang="en-GB" smtClean="0"/>
          </a:p>
          <a:p>
            <a:pPr>
              <a:spcBef>
                <a:spcPct val="0"/>
              </a:spcBef>
            </a:pPr>
            <a:r>
              <a:rPr lang="en-GB" smtClean="0"/>
              <a:t>You can check your membership status, join and renew by logging into CMS, select Account and go to the membership tab. </a:t>
            </a:r>
          </a:p>
          <a:p>
            <a:pPr>
              <a:spcBef>
                <a:spcPct val="0"/>
              </a:spcBef>
            </a:pPr>
            <a:endParaRPr lang="en-GB" smtClean="0"/>
          </a:p>
          <a:p>
            <a:pPr>
              <a:spcBef>
                <a:spcPct val="0"/>
              </a:spcBef>
            </a:pPr>
            <a:r>
              <a:rPr lang="en-GB" smtClean="0"/>
              <a:t>Members will receive an email notification when their membership is due for renewal.  </a:t>
            </a:r>
          </a:p>
          <a:p>
            <a:pPr>
              <a:spcBef>
                <a:spcPct val="0"/>
              </a:spcBef>
            </a:pPr>
            <a:endParaRPr lang="en-GB" smtClean="0"/>
          </a:p>
          <a:p>
            <a:pPr>
              <a:spcBef>
                <a:spcPct val="0"/>
              </a:spcBef>
            </a:pPr>
            <a:endParaRPr lang="en-GB"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69D776-67DC-4D80-A53C-E4926F5C392D}" type="slidenum">
              <a:rPr lang="en-GB">
                <a:cs typeface="Arial" charset="0"/>
              </a:rPr>
              <a:pPr fontAlgn="base">
                <a:spcBef>
                  <a:spcPct val="0"/>
                </a:spcBef>
                <a:spcAft>
                  <a:spcPct val="0"/>
                </a:spcAft>
              </a:pPr>
              <a:t>5</a:t>
            </a:fld>
            <a:endParaRPr lang="en-GB">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xfrm>
            <a:off x="692150" y="4343400"/>
            <a:ext cx="5486400" cy="4114800"/>
          </a:xfrm>
          <a:noFill/>
        </p:spPr>
        <p:txBody>
          <a:bodyPr wrap="square" numCol="1" anchor="t" anchorCtr="0" compatLnSpc="1">
            <a:prstTxWarp prst="textNoShape">
              <a:avLst/>
            </a:prstTxWarp>
          </a:bodyPr>
          <a:lstStyle/>
          <a:p>
            <a:pPr>
              <a:spcBef>
                <a:spcPct val="0"/>
              </a:spcBef>
            </a:pPr>
            <a:r>
              <a:rPr lang="en-GB" altLang="en-US" dirty="0" smtClean="0"/>
              <a:t>A full member of the Association is one that has been assessed and holds at least one of Mountain Training’s Awards </a:t>
            </a:r>
            <a:r>
              <a:rPr lang="en-GB" altLang="en-US" b="1" dirty="0">
                <a:solidFill>
                  <a:schemeClr val="accent2"/>
                </a:solidFill>
              </a:rPr>
              <a:t>.</a:t>
            </a:r>
            <a:endParaRPr lang="en-GB" altLang="en-US" b="1" dirty="0" smtClean="0">
              <a:solidFill>
                <a:schemeClr val="accent2"/>
              </a:solidFill>
            </a:endParaRPr>
          </a:p>
          <a:p>
            <a:pPr>
              <a:spcBef>
                <a:spcPct val="0"/>
              </a:spcBef>
            </a:pPr>
            <a:endParaRPr lang="en-GB" altLang="en-US" dirty="0" smtClean="0"/>
          </a:p>
          <a:p>
            <a:pPr>
              <a:spcBef>
                <a:spcPct val="0"/>
              </a:spcBef>
            </a:pPr>
            <a:r>
              <a:rPr lang="en-GB" altLang="en-US" dirty="0" smtClean="0"/>
              <a:t>Full members of the Association have the facility to record their Continued personal development online enhancing their public profile.</a:t>
            </a:r>
          </a:p>
          <a:p>
            <a:pPr>
              <a:spcBef>
                <a:spcPct val="0"/>
              </a:spcBef>
            </a:pPr>
            <a:endParaRPr lang="en-GB" dirty="0" smtClean="0"/>
          </a:p>
          <a:p>
            <a:pPr>
              <a:spcBef>
                <a:spcPct val="0"/>
              </a:spcBef>
            </a:pPr>
            <a:r>
              <a:rPr lang="en-GB" dirty="0" smtClean="0"/>
              <a:t>They can download and use the Mountain Training Association logo to promote themselves by following the guidelines in the Logo policy.</a:t>
            </a:r>
            <a:endParaRPr lang="en-GB" b="1" dirty="0" smtClean="0">
              <a:solidFill>
                <a:schemeClr val="accent2"/>
              </a:solidFill>
            </a:endParaRPr>
          </a:p>
          <a:p>
            <a:pPr>
              <a:spcBef>
                <a:spcPct val="0"/>
              </a:spcBef>
            </a:pPr>
            <a:endParaRPr lang="en-GB" dirty="0" smtClean="0"/>
          </a:p>
          <a:p>
            <a:pPr>
              <a:spcBef>
                <a:spcPct val="0"/>
              </a:spcBef>
            </a:pPr>
            <a:r>
              <a:rPr lang="en-GB" dirty="0" smtClean="0"/>
              <a:t>Full members can list themselves and the areas that they work on the Find a Leader facility.  This includes a personal profile where they can describe their business, skills and services, including contact details and a  link to their website.</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7B6B36-1B5C-445F-926F-260B8D15C9B1}" type="slidenum">
              <a:rPr lang="en-GB">
                <a:cs typeface="Arial" charset="0"/>
              </a:rPr>
              <a:pPr fontAlgn="base">
                <a:spcBef>
                  <a:spcPct val="0"/>
                </a:spcBef>
                <a:spcAft>
                  <a:spcPct val="0"/>
                </a:spcAft>
              </a:pPr>
              <a:t>6</a:t>
            </a:fld>
            <a:endParaRPr lang="en-GB">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Part of being a full member of the Association includes keeping up to date with Continued Personal Development.  The policy states that members need to have a minimum of 2 points along with 20 days or sessions every 5 years from passing their first award.  It also requires members to be in date for First Aid.</a:t>
            </a:r>
          </a:p>
          <a:p>
            <a:pPr>
              <a:spcBef>
                <a:spcPct val="0"/>
              </a:spcBef>
            </a:pPr>
            <a:endParaRPr lang="en-GB" dirty="0" smtClean="0"/>
          </a:p>
          <a:p>
            <a:pPr>
              <a:spcBef>
                <a:spcPct val="0"/>
              </a:spcBef>
            </a:pPr>
            <a:r>
              <a:rPr lang="en-GB" dirty="0" smtClean="0"/>
              <a:t>The points can come from a host of events, courses and workshops. </a:t>
            </a:r>
            <a:r>
              <a:rPr lang="en-GB" dirty="0"/>
              <a:t>A</a:t>
            </a:r>
            <a:r>
              <a:rPr lang="en-GB" dirty="0" smtClean="0"/>
              <a:t>s well as the  workshop programme on CMS,  we have accredited many external courses, workshops and conferences such as employers in-house training,  </a:t>
            </a:r>
            <a:r>
              <a:rPr lang="en-GB" dirty="0" err="1" smtClean="0"/>
              <a:t>DofE</a:t>
            </a:r>
            <a:r>
              <a:rPr lang="en-GB" dirty="0" smtClean="0"/>
              <a:t> Train the Trainer, courses run by the Institute of Outdoor Learning and BMC disability symposium as examples. These are listed under the CPD tab in CMS and members can add these to their records themselves.  </a:t>
            </a:r>
          </a:p>
          <a:p>
            <a:pPr>
              <a:spcBef>
                <a:spcPct val="0"/>
              </a:spcBef>
            </a:pPr>
            <a:endParaRPr lang="en-GB" dirty="0" smtClean="0">
              <a:solidFill>
                <a:schemeClr val="accent2"/>
              </a:solidFill>
            </a:endParaRPr>
          </a:p>
          <a:p>
            <a:pPr>
              <a:spcBef>
                <a:spcPct val="0"/>
              </a:spcBef>
            </a:pPr>
            <a:r>
              <a:rPr lang="en-GB" dirty="0" smtClean="0"/>
              <a:t>The 20 days/sessions can include both group and personal days/session and can be a mixture relevant to the awards that they hold. By keeping DLOG up to date members are keeping their CPD record up to date also. </a:t>
            </a:r>
          </a:p>
          <a:p>
            <a:pPr>
              <a:spcBef>
                <a:spcPct val="0"/>
              </a:spcBef>
            </a:pPr>
            <a:endParaRPr lang="en-GB" dirty="0" smtClean="0"/>
          </a:p>
          <a:p>
            <a:pPr>
              <a:spcBef>
                <a:spcPct val="0"/>
              </a:spcBef>
            </a:pPr>
            <a:r>
              <a:rPr lang="en-GB" dirty="0" smtClean="0"/>
              <a:t>For members who hold more than one award and or are working full time in the outdoors it is quite common to have more than the minimum and this is encouraged to keep up to date with good practise across the awards. </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3C877D-0625-4840-B2A2-459FAD5C742C}" type="slidenum">
              <a:rPr lang="en-GB">
                <a:cs typeface="Arial" charset="0"/>
              </a:rPr>
              <a:pPr fontAlgn="base">
                <a:spcBef>
                  <a:spcPct val="0"/>
                </a:spcBef>
                <a:spcAft>
                  <a:spcPct val="0"/>
                </a:spcAft>
              </a:pPr>
              <a:t>7</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C5C9D3C-9F52-4EE8-A0E4-E07CA60C8817}" type="datetimeFigureOut">
              <a:rPr lang="en-GB"/>
              <a:pPr>
                <a:defRPr/>
              </a:pPr>
              <a:t>12/4/15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9BB043-69B5-411D-9C97-7AE42932C872}"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82795E9-F67B-4479-B070-BC938C985E70}" type="datetimeFigureOut">
              <a:rPr lang="en-GB"/>
              <a:pPr>
                <a:defRPr/>
              </a:pPr>
              <a:t>12/4/15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9B90BA5-B8E3-4F9B-8035-B16502195A4E}"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92EE334-D554-44E4-902E-47300AAF0E58}" type="datetimeFigureOut">
              <a:rPr lang="en-GB"/>
              <a:pPr>
                <a:defRPr/>
              </a:pPr>
              <a:t>12/4/15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EFA9D5F-2828-40E1-BFB7-EBC6FA45538B}"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4F2C892-F184-400B-ABE4-C4C3E8210006}" type="datetimeFigureOut">
              <a:rPr lang="en-GB"/>
              <a:pPr>
                <a:defRPr/>
              </a:pPr>
              <a:t>12/4/15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21B887B-B12D-458E-942C-EE57C7CC1A96}"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832B65-CBB4-4341-9ED4-B0C29807BBE1}" type="datetimeFigureOut">
              <a:rPr lang="en-GB"/>
              <a:pPr>
                <a:defRPr/>
              </a:pPr>
              <a:t>12/4/15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D097C6A-1CBF-41A9-9768-4437224842D0}"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3088B45F-BB4B-4DD1-99D0-09C9578843A8}" type="datetimeFigureOut">
              <a:rPr lang="en-GB"/>
              <a:pPr>
                <a:defRPr/>
              </a:pPr>
              <a:t>12/4/15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C86353C-A521-4B4C-98A4-89F6ED926D1C}"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F13C2530-1110-4663-B160-B166225A97F9}" type="datetimeFigureOut">
              <a:rPr lang="en-GB"/>
              <a:pPr>
                <a:defRPr/>
              </a:pPr>
              <a:t>12/4/15</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9700875-2A5E-432B-B088-E365783000EE}"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3D3F447-0AA7-439E-B27D-F6C2A8A2EAC0}" type="datetimeFigureOut">
              <a:rPr lang="en-GB"/>
              <a:pPr>
                <a:defRPr/>
              </a:pPr>
              <a:t>12/4/15</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C8EF37F-0749-42A2-A3C0-3FB8A107EF7B}"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5B8671-2FBB-4B1A-97DE-AAA85D61DDE7}" type="datetimeFigureOut">
              <a:rPr lang="en-GB"/>
              <a:pPr>
                <a:defRPr/>
              </a:pPr>
              <a:t>12/4/15</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1A1EBA3-66F3-41C7-9C7C-DE2FEF884A47}"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152F77-8521-4DCC-B3FD-D02564EB668F}" type="datetimeFigureOut">
              <a:rPr lang="en-GB"/>
              <a:pPr>
                <a:defRPr/>
              </a:pPr>
              <a:t>12/4/15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FA99366-AD3D-4952-9B9B-0315D09C63CD}"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AF00EB-BE47-45E8-BDE5-BD58CE4FCAEB}" type="datetimeFigureOut">
              <a:rPr lang="en-GB"/>
              <a:pPr>
                <a:defRPr/>
              </a:pPr>
              <a:t>12/4/15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8560119-23D0-4966-BD3D-E0681FDB3E3B}"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22A36F3-C79A-455B-B63A-7071EFB2CC93}" type="datetimeFigureOut">
              <a:rPr lang="en-GB"/>
              <a:pPr>
                <a:defRPr/>
              </a:pPr>
              <a:t>12/4/15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0457BFA-2182-480D-8F09-5749429CAB9F}"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5.png"/><Relationship Id="rId8"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7" name="Picture 7"/>
          <p:cNvPicPr>
            <a:picLocks noChangeAspect="1"/>
          </p:cNvPicPr>
          <p:nvPr/>
        </p:nvPicPr>
        <p:blipFill>
          <a:blip r:embed="rId3"/>
          <a:srcRect/>
          <a:stretch>
            <a:fillRect/>
          </a:stretch>
        </p:blipFill>
        <p:spPr bwMode="auto">
          <a:xfrm>
            <a:off x="2943225" y="1628775"/>
            <a:ext cx="3068638" cy="308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5" name="Picture 6"/>
          <p:cNvPicPr>
            <a:picLocks noChangeAspect="1"/>
          </p:cNvPicPr>
          <p:nvPr/>
        </p:nvPicPr>
        <p:blipFill>
          <a:blip r:embed="rId3"/>
          <a:srcRect/>
          <a:stretch>
            <a:fillRect/>
          </a:stretch>
        </p:blipFill>
        <p:spPr bwMode="auto">
          <a:xfrm>
            <a:off x="5724525" y="1700213"/>
            <a:ext cx="2663825" cy="3479800"/>
          </a:xfrm>
          <a:prstGeom prst="rect">
            <a:avLst/>
          </a:prstGeom>
          <a:noFill/>
          <a:ln w="9525">
            <a:noFill/>
            <a:miter lim="800000"/>
            <a:headEnd/>
            <a:tailEnd/>
          </a:ln>
        </p:spPr>
      </p:pic>
      <p:pic>
        <p:nvPicPr>
          <p:cNvPr id="16386" name="Picture 4" descr="C:\Users\belinda.fear\Dropbox\powerpoint\slide 1.png"/>
          <p:cNvPicPr>
            <a:picLocks noChangeAspect="1" noChangeArrowheads="1"/>
          </p:cNvPicPr>
          <p:nvPr/>
        </p:nvPicPr>
        <p:blipFill>
          <a:blip r:embed="rId4"/>
          <a:srcRect l="14268" t="77333" r="6477"/>
          <a:stretch>
            <a:fillRect/>
          </a:stretch>
        </p:blipFill>
        <p:spPr bwMode="auto">
          <a:xfrm>
            <a:off x="-17463" y="5384800"/>
            <a:ext cx="9161463" cy="1473200"/>
          </a:xfrm>
          <a:prstGeom prst="rect">
            <a:avLst/>
          </a:prstGeom>
          <a:noFill/>
          <a:ln w="9525">
            <a:noFill/>
            <a:miter lim="800000"/>
            <a:headEnd/>
            <a:tailEnd/>
          </a:ln>
        </p:spPr>
      </p:pic>
      <p:sp>
        <p:nvSpPr>
          <p:cNvPr id="16387" name="Rectangle 1"/>
          <p:cNvSpPr>
            <a:spLocks noChangeArrowheads="1"/>
          </p:cNvSpPr>
          <p:nvPr/>
        </p:nvSpPr>
        <p:spPr bwMode="auto">
          <a:xfrm>
            <a:off x="215900" y="336550"/>
            <a:ext cx="7008813" cy="522288"/>
          </a:xfrm>
          <a:prstGeom prst="rect">
            <a:avLst/>
          </a:prstGeom>
          <a:noFill/>
          <a:ln w="9525">
            <a:noFill/>
            <a:miter lim="800000"/>
            <a:headEnd/>
            <a:tailEnd/>
          </a:ln>
        </p:spPr>
        <p:txBody>
          <a:bodyPr wrap="none">
            <a:spAutoFit/>
          </a:bodyPr>
          <a:lstStyle/>
          <a:p>
            <a:r>
              <a:rPr lang="en-GB" sz="1400" b="1">
                <a:solidFill>
                  <a:schemeClr val="bg1"/>
                </a:solidFill>
                <a:latin typeface="Century Gothic" pitchFamily="34" charset="0"/>
              </a:rPr>
              <a:t>A Membership organisation providing support and development opportunities </a:t>
            </a:r>
          </a:p>
          <a:p>
            <a:r>
              <a:rPr lang="en-GB" sz="1400" b="1">
                <a:solidFill>
                  <a:schemeClr val="bg1"/>
                </a:solidFill>
                <a:latin typeface="Century Gothic" pitchFamily="34" charset="0"/>
              </a:rPr>
              <a:t>for all candidates of Mountain Training.</a:t>
            </a:r>
          </a:p>
        </p:txBody>
      </p:sp>
      <p:sp>
        <p:nvSpPr>
          <p:cNvPr id="5" name="TextBox 4"/>
          <p:cNvSpPr txBox="1"/>
          <p:nvPr/>
        </p:nvSpPr>
        <p:spPr>
          <a:xfrm>
            <a:off x="641350" y="2684463"/>
            <a:ext cx="646113" cy="369887"/>
          </a:xfrm>
          <a:prstGeom prst="rect">
            <a:avLst/>
          </a:prstGeom>
          <a:ln>
            <a:noFill/>
          </a:ln>
        </p:spPr>
        <p:style>
          <a:lnRef idx="2">
            <a:schemeClr val="accent4"/>
          </a:lnRef>
          <a:fillRef idx="1001">
            <a:schemeClr val="lt1"/>
          </a:fillRef>
          <a:effectRef idx="0">
            <a:schemeClr val="accent4"/>
          </a:effectRef>
          <a:fontRef idx="minor">
            <a:schemeClr val="dk1"/>
          </a:fontRef>
        </p:style>
        <p:txBody>
          <a:bodyPr wrap="none">
            <a:spAutoFit/>
          </a:bodyPr>
          <a:lstStyle/>
          <a:p>
            <a:pPr marL="457200" indent="-457200" fontAlgn="auto">
              <a:spcBef>
                <a:spcPts val="0"/>
              </a:spcBef>
              <a:spcAft>
                <a:spcPts val="0"/>
              </a:spcAft>
              <a:buFont typeface="Arial" panose="020B0604020202020204" pitchFamily="34" charset="0"/>
              <a:buChar char="•"/>
              <a:defRPr/>
            </a:pPr>
            <a:endParaRPr lang="en-GB" dirty="0">
              <a:solidFill>
                <a:srgbClr val="813A76"/>
              </a:solidFill>
            </a:endParaRPr>
          </a:p>
        </p:txBody>
      </p:sp>
      <p:sp>
        <p:nvSpPr>
          <p:cNvPr id="16389" name="Rectangle 8"/>
          <p:cNvSpPr>
            <a:spLocks noChangeArrowheads="1"/>
          </p:cNvSpPr>
          <p:nvPr/>
        </p:nvSpPr>
        <p:spPr bwMode="auto">
          <a:xfrm>
            <a:off x="214313" y="2384425"/>
            <a:ext cx="4672012" cy="1285875"/>
          </a:xfrm>
          <a:prstGeom prst="rect">
            <a:avLst/>
          </a:prstGeom>
          <a:noFill/>
          <a:ln w="9525">
            <a:noFill/>
            <a:miter lim="800000"/>
            <a:headEnd/>
            <a:tailEnd/>
          </a:ln>
        </p:spPr>
        <p:txBody>
          <a:bodyPr>
            <a:spAutoFit/>
          </a:bodyPr>
          <a:lstStyle/>
          <a:p>
            <a:pPr>
              <a:lnSpc>
                <a:spcPct val="150000"/>
              </a:lnSpc>
            </a:pPr>
            <a:r>
              <a:rPr lang="en-GB">
                <a:solidFill>
                  <a:srgbClr val="813A76"/>
                </a:solidFill>
                <a:latin typeface="Century Gothic" pitchFamily="34" charset="0"/>
              </a:rPr>
              <a:t>A membership organisation providing support and development opportunities for all candidates of Mountain Training</a:t>
            </a:r>
          </a:p>
        </p:txBody>
      </p:sp>
      <p:pic>
        <p:nvPicPr>
          <p:cNvPr id="16390" name="Picture 3" descr="C:\Users\belinda.fear\Dropbox\powerpoint\tab1.png"/>
          <p:cNvPicPr>
            <a:picLocks noChangeAspect="1" noChangeArrowheads="1"/>
          </p:cNvPicPr>
          <p:nvPr/>
        </p:nvPicPr>
        <p:blipFill>
          <a:blip r:embed="rId5"/>
          <a:srcRect l="21056" r="-2"/>
          <a:stretch>
            <a:fillRect/>
          </a:stretch>
        </p:blipFill>
        <p:spPr bwMode="auto">
          <a:xfrm>
            <a:off x="-17463" y="304800"/>
            <a:ext cx="7181851" cy="1133475"/>
          </a:xfrm>
          <a:prstGeom prst="rect">
            <a:avLst/>
          </a:prstGeom>
          <a:noFill/>
          <a:ln w="9525">
            <a:noFill/>
            <a:miter lim="800000"/>
            <a:headEnd/>
            <a:tailEnd/>
          </a:ln>
        </p:spPr>
      </p:pic>
      <p:sp>
        <p:nvSpPr>
          <p:cNvPr id="16391" name="TextBox 14"/>
          <p:cNvSpPr txBox="1">
            <a:spLocks noChangeArrowheads="1"/>
          </p:cNvSpPr>
          <p:nvPr/>
        </p:nvSpPr>
        <p:spPr bwMode="auto">
          <a:xfrm>
            <a:off x="215900" y="361950"/>
            <a:ext cx="7008813" cy="1076325"/>
          </a:xfrm>
          <a:prstGeom prst="rect">
            <a:avLst/>
          </a:prstGeom>
          <a:noFill/>
          <a:ln w="9525">
            <a:noFill/>
            <a:miter lim="800000"/>
            <a:headEnd/>
            <a:tailEnd/>
          </a:ln>
        </p:spPr>
        <p:txBody>
          <a:bodyPr>
            <a:spAutoFit/>
          </a:bodyPr>
          <a:lstStyle/>
          <a:p>
            <a:r>
              <a:rPr lang="en-GB" sz="3200">
                <a:solidFill>
                  <a:schemeClr val="bg1"/>
                </a:solidFill>
                <a:latin typeface="Century Gothic" pitchFamily="34" charset="0"/>
              </a:rPr>
              <a:t>What is the Mountain Training Association?</a:t>
            </a:r>
          </a:p>
        </p:txBody>
      </p:sp>
      <p:pic>
        <p:nvPicPr>
          <p:cNvPr id="16392" name="Picture 3"/>
          <p:cNvPicPr>
            <a:picLocks noChangeAspect="1"/>
          </p:cNvPicPr>
          <p:nvPr/>
        </p:nvPicPr>
        <p:blipFill>
          <a:blip r:embed="rId6"/>
          <a:srcRect/>
          <a:stretch>
            <a:fillRect/>
          </a:stretch>
        </p:blipFill>
        <p:spPr bwMode="auto">
          <a:xfrm>
            <a:off x="185738" y="5567363"/>
            <a:ext cx="1101725" cy="110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3" name="Picture 4" descr="C:\Users\belinda.fear\Dropbox\powerpoint\slide 1.png"/>
          <p:cNvPicPr>
            <a:picLocks noChangeAspect="1" noChangeArrowheads="1"/>
          </p:cNvPicPr>
          <p:nvPr/>
        </p:nvPicPr>
        <p:blipFill>
          <a:blip r:embed="rId3"/>
          <a:srcRect l="14268" t="77333" r="6477"/>
          <a:stretch>
            <a:fillRect/>
          </a:stretch>
        </p:blipFill>
        <p:spPr bwMode="auto">
          <a:xfrm>
            <a:off x="-17463" y="5384800"/>
            <a:ext cx="9161463" cy="1473200"/>
          </a:xfrm>
          <a:prstGeom prst="rect">
            <a:avLst/>
          </a:prstGeom>
          <a:noFill/>
          <a:ln w="9525">
            <a:noFill/>
            <a:miter lim="800000"/>
            <a:headEnd/>
            <a:tailEnd/>
          </a:ln>
        </p:spPr>
      </p:pic>
      <p:sp>
        <p:nvSpPr>
          <p:cNvPr id="18434" name="Rectangle 1"/>
          <p:cNvSpPr>
            <a:spLocks noChangeArrowheads="1"/>
          </p:cNvSpPr>
          <p:nvPr/>
        </p:nvSpPr>
        <p:spPr bwMode="auto">
          <a:xfrm>
            <a:off x="215900" y="336550"/>
            <a:ext cx="7008813" cy="522288"/>
          </a:xfrm>
          <a:prstGeom prst="rect">
            <a:avLst/>
          </a:prstGeom>
          <a:noFill/>
          <a:ln w="9525">
            <a:noFill/>
            <a:miter lim="800000"/>
            <a:headEnd/>
            <a:tailEnd/>
          </a:ln>
        </p:spPr>
        <p:txBody>
          <a:bodyPr wrap="none">
            <a:spAutoFit/>
          </a:bodyPr>
          <a:lstStyle/>
          <a:p>
            <a:r>
              <a:rPr lang="en-GB" sz="1400" b="1">
                <a:solidFill>
                  <a:schemeClr val="bg1"/>
                </a:solidFill>
                <a:latin typeface="Century Gothic" pitchFamily="34" charset="0"/>
              </a:rPr>
              <a:t>A Membership organisation providing support and development opportunities </a:t>
            </a:r>
          </a:p>
          <a:p>
            <a:r>
              <a:rPr lang="en-GB" sz="1400" b="1">
                <a:solidFill>
                  <a:schemeClr val="bg1"/>
                </a:solidFill>
                <a:latin typeface="Century Gothic" pitchFamily="34" charset="0"/>
              </a:rPr>
              <a:t>for all candidates of Mountain Training.</a:t>
            </a:r>
          </a:p>
        </p:txBody>
      </p:sp>
      <p:sp>
        <p:nvSpPr>
          <p:cNvPr id="18435" name="Rectangle 8"/>
          <p:cNvSpPr>
            <a:spLocks noChangeArrowheads="1"/>
          </p:cNvSpPr>
          <p:nvPr/>
        </p:nvSpPr>
        <p:spPr bwMode="auto">
          <a:xfrm>
            <a:off x="323850" y="1857375"/>
            <a:ext cx="4319588" cy="2170113"/>
          </a:xfrm>
          <a:prstGeom prst="rect">
            <a:avLst/>
          </a:prstGeom>
          <a:noFill/>
          <a:ln w="9525">
            <a:noFill/>
            <a:miter lim="800000"/>
            <a:headEnd/>
            <a:tailEnd/>
          </a:ln>
        </p:spPr>
        <p:txBody>
          <a:bodyPr>
            <a:spAutoFit/>
          </a:bodyPr>
          <a:lstStyle/>
          <a:p>
            <a:pPr marL="285750" indent="-285750">
              <a:lnSpc>
                <a:spcPct val="150000"/>
              </a:lnSpc>
              <a:buFont typeface="Arial" charset="0"/>
              <a:buChar char="•"/>
            </a:pPr>
            <a:r>
              <a:rPr lang="en-GB">
                <a:solidFill>
                  <a:srgbClr val="813A76"/>
                </a:solidFill>
                <a:latin typeface="Century Gothic" pitchFamily="34" charset="0"/>
              </a:rPr>
              <a:t>Consolidation opportunities</a:t>
            </a:r>
          </a:p>
          <a:p>
            <a:pPr marL="285750" indent="-285750">
              <a:lnSpc>
                <a:spcPct val="150000"/>
              </a:lnSpc>
              <a:buFont typeface="Arial" charset="0"/>
              <a:buChar char="•"/>
            </a:pPr>
            <a:r>
              <a:rPr lang="en-GB">
                <a:solidFill>
                  <a:srgbClr val="813A76"/>
                </a:solidFill>
                <a:latin typeface="Century Gothic" pitchFamily="34" charset="0"/>
              </a:rPr>
              <a:t>Continued Personal Development</a:t>
            </a:r>
          </a:p>
          <a:p>
            <a:pPr marL="285750" indent="-285750">
              <a:lnSpc>
                <a:spcPct val="150000"/>
              </a:lnSpc>
              <a:buFont typeface="Arial" charset="0"/>
              <a:buChar char="•"/>
            </a:pPr>
            <a:r>
              <a:rPr lang="en-GB">
                <a:solidFill>
                  <a:srgbClr val="813A76"/>
                </a:solidFill>
                <a:latin typeface="Century Gothic" pitchFamily="34" charset="0"/>
              </a:rPr>
              <a:t>The Professional Mountaineer</a:t>
            </a:r>
          </a:p>
          <a:p>
            <a:pPr marL="285750" indent="-285750">
              <a:lnSpc>
                <a:spcPct val="150000"/>
              </a:lnSpc>
              <a:buFont typeface="Arial" charset="0"/>
              <a:buChar char="•"/>
            </a:pPr>
            <a:r>
              <a:rPr lang="en-GB">
                <a:solidFill>
                  <a:srgbClr val="813A76"/>
                </a:solidFill>
                <a:latin typeface="Century Gothic" pitchFamily="34" charset="0"/>
              </a:rPr>
              <a:t>Civil liability insurance</a:t>
            </a:r>
          </a:p>
          <a:p>
            <a:pPr marL="285750" indent="-285750">
              <a:lnSpc>
                <a:spcPct val="150000"/>
              </a:lnSpc>
              <a:buFont typeface="Arial" charset="0"/>
              <a:buChar char="•"/>
            </a:pPr>
            <a:r>
              <a:rPr lang="en-GB">
                <a:solidFill>
                  <a:srgbClr val="813A76"/>
                </a:solidFill>
                <a:latin typeface="Century Gothic" pitchFamily="34" charset="0"/>
              </a:rPr>
              <a:t>Members’ deals and discounts</a:t>
            </a:r>
          </a:p>
        </p:txBody>
      </p:sp>
      <p:pic>
        <p:nvPicPr>
          <p:cNvPr id="18436" name="Picture 3" descr="C:\Users\belinda.fear\Dropbox\powerpoint\tab1.png"/>
          <p:cNvPicPr>
            <a:picLocks noChangeAspect="1" noChangeArrowheads="1"/>
          </p:cNvPicPr>
          <p:nvPr/>
        </p:nvPicPr>
        <p:blipFill>
          <a:blip r:embed="rId4"/>
          <a:srcRect l="21056" r="-2"/>
          <a:stretch>
            <a:fillRect/>
          </a:stretch>
        </p:blipFill>
        <p:spPr bwMode="auto">
          <a:xfrm>
            <a:off x="-17463" y="304800"/>
            <a:ext cx="6318251" cy="1133475"/>
          </a:xfrm>
          <a:prstGeom prst="rect">
            <a:avLst/>
          </a:prstGeom>
          <a:noFill/>
          <a:ln w="9525">
            <a:noFill/>
            <a:miter lim="800000"/>
            <a:headEnd/>
            <a:tailEnd/>
          </a:ln>
        </p:spPr>
      </p:pic>
      <p:sp>
        <p:nvSpPr>
          <p:cNvPr id="18437" name="TextBox 14"/>
          <p:cNvSpPr txBox="1">
            <a:spLocks noChangeArrowheads="1"/>
          </p:cNvSpPr>
          <p:nvPr/>
        </p:nvSpPr>
        <p:spPr bwMode="auto">
          <a:xfrm>
            <a:off x="215900" y="361950"/>
            <a:ext cx="7092950" cy="1076325"/>
          </a:xfrm>
          <a:prstGeom prst="rect">
            <a:avLst/>
          </a:prstGeom>
          <a:noFill/>
          <a:ln w="9525">
            <a:noFill/>
            <a:miter lim="800000"/>
            <a:headEnd/>
            <a:tailEnd/>
          </a:ln>
        </p:spPr>
        <p:txBody>
          <a:bodyPr>
            <a:spAutoFit/>
          </a:bodyPr>
          <a:lstStyle/>
          <a:p>
            <a:r>
              <a:rPr lang="en-GB" sz="3200">
                <a:solidFill>
                  <a:schemeClr val="bg1"/>
                </a:solidFill>
                <a:latin typeface="Century Gothic" pitchFamily="34" charset="0"/>
              </a:rPr>
              <a:t>What the Mountain Training </a:t>
            </a:r>
          </a:p>
          <a:p>
            <a:r>
              <a:rPr lang="en-GB" sz="3200">
                <a:solidFill>
                  <a:schemeClr val="bg1"/>
                </a:solidFill>
                <a:latin typeface="Century Gothic" pitchFamily="34" charset="0"/>
              </a:rPr>
              <a:t>Association offers:</a:t>
            </a:r>
          </a:p>
        </p:txBody>
      </p:sp>
      <p:sp>
        <p:nvSpPr>
          <p:cNvPr id="18438" name="TextBox 3"/>
          <p:cNvSpPr txBox="1">
            <a:spLocks noChangeArrowheads="1"/>
          </p:cNvSpPr>
          <p:nvPr/>
        </p:nvSpPr>
        <p:spPr bwMode="auto">
          <a:xfrm>
            <a:off x="4784725" y="2146300"/>
            <a:ext cx="4035425" cy="922338"/>
          </a:xfrm>
          <a:prstGeom prst="rect">
            <a:avLst/>
          </a:prstGeom>
          <a:noFill/>
          <a:ln w="9525">
            <a:noFill/>
            <a:miter lim="800000"/>
            <a:headEnd/>
            <a:tailEnd/>
          </a:ln>
        </p:spPr>
        <p:txBody>
          <a:bodyPr>
            <a:spAutoFit/>
          </a:bodyPr>
          <a:lstStyle/>
          <a:p>
            <a:pPr marL="285750" indent="-285750">
              <a:buFont typeface="Symbol" pitchFamily="18" charset="2"/>
              <a:buChar char="Þ"/>
            </a:pPr>
            <a:r>
              <a:rPr lang="en-GB">
                <a:solidFill>
                  <a:srgbClr val="813A76"/>
                </a:solidFill>
                <a:latin typeface="Century Gothic" pitchFamily="34" charset="0"/>
              </a:rPr>
              <a:t>workshops, regional events, networking opportunities, online resources</a:t>
            </a:r>
          </a:p>
        </p:txBody>
      </p:sp>
      <p:pic>
        <p:nvPicPr>
          <p:cNvPr id="18439" name="Picture 6"/>
          <p:cNvPicPr>
            <a:picLocks noChangeAspect="1"/>
          </p:cNvPicPr>
          <p:nvPr/>
        </p:nvPicPr>
        <p:blipFill>
          <a:blip r:embed="rId5"/>
          <a:srcRect/>
          <a:stretch>
            <a:fillRect/>
          </a:stretch>
        </p:blipFill>
        <p:spPr bwMode="auto">
          <a:xfrm>
            <a:off x="9901238" y="1385888"/>
            <a:ext cx="2244725" cy="1682750"/>
          </a:xfrm>
          <a:prstGeom prst="rect">
            <a:avLst/>
          </a:prstGeom>
          <a:noFill/>
          <a:ln w="9525">
            <a:noFill/>
            <a:miter lim="800000"/>
            <a:headEnd/>
            <a:tailEnd/>
          </a:ln>
        </p:spPr>
      </p:pic>
      <p:pic>
        <p:nvPicPr>
          <p:cNvPr id="18440" name="Picture 10"/>
          <p:cNvPicPr>
            <a:picLocks noChangeAspect="1"/>
          </p:cNvPicPr>
          <p:nvPr/>
        </p:nvPicPr>
        <p:blipFill>
          <a:blip r:embed="rId6"/>
          <a:srcRect/>
          <a:stretch>
            <a:fillRect/>
          </a:stretch>
        </p:blipFill>
        <p:spPr bwMode="auto">
          <a:xfrm>
            <a:off x="6516688" y="3068638"/>
            <a:ext cx="1630362" cy="2270125"/>
          </a:xfrm>
          <a:prstGeom prst="rect">
            <a:avLst/>
          </a:prstGeom>
          <a:noFill/>
          <a:ln w="9525">
            <a:noFill/>
            <a:miter lim="800000"/>
            <a:headEnd/>
            <a:tailEnd/>
          </a:ln>
        </p:spPr>
      </p:pic>
      <p:pic>
        <p:nvPicPr>
          <p:cNvPr id="18441" name="Picture 11"/>
          <p:cNvPicPr>
            <a:picLocks noChangeAspect="1"/>
          </p:cNvPicPr>
          <p:nvPr/>
        </p:nvPicPr>
        <p:blipFill>
          <a:blip r:embed="rId7"/>
          <a:srcRect/>
          <a:stretch>
            <a:fillRect/>
          </a:stretch>
        </p:blipFill>
        <p:spPr bwMode="auto">
          <a:xfrm>
            <a:off x="185738" y="5567363"/>
            <a:ext cx="1101725" cy="1108075"/>
          </a:xfrm>
          <a:prstGeom prst="rect">
            <a:avLst/>
          </a:prstGeom>
          <a:noFill/>
          <a:ln w="9525">
            <a:noFill/>
            <a:miter lim="800000"/>
            <a:headEnd/>
            <a:tailEnd/>
          </a:ln>
        </p:spPr>
      </p:pic>
      <p:pic>
        <p:nvPicPr>
          <p:cNvPr id="18442" name="Picture 3" descr="F:\Photos\MTA Events\Logos\MTA-brand-and-retail-supporters2.jpg"/>
          <p:cNvPicPr>
            <a:picLocks noChangeAspect="1" noChangeArrowheads="1"/>
          </p:cNvPicPr>
          <p:nvPr/>
        </p:nvPicPr>
        <p:blipFill>
          <a:blip r:embed="rId8"/>
          <a:srcRect/>
          <a:stretch>
            <a:fillRect/>
          </a:stretch>
        </p:blipFill>
        <p:spPr bwMode="auto">
          <a:xfrm>
            <a:off x="639763" y="4224338"/>
            <a:ext cx="2989262" cy="99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1" name="Picture 3" descr="C:\Users\belinda.fear\Dropbox\powerpoint\tab1.png"/>
          <p:cNvPicPr>
            <a:picLocks noChangeAspect="1" noChangeArrowheads="1"/>
          </p:cNvPicPr>
          <p:nvPr/>
        </p:nvPicPr>
        <p:blipFill>
          <a:blip r:embed="rId3"/>
          <a:srcRect l="21056" r="-2"/>
          <a:stretch>
            <a:fillRect/>
          </a:stretch>
        </p:blipFill>
        <p:spPr bwMode="auto">
          <a:xfrm>
            <a:off x="-7938" y="236538"/>
            <a:ext cx="4435476" cy="841375"/>
          </a:xfrm>
          <a:prstGeom prst="rect">
            <a:avLst/>
          </a:prstGeom>
          <a:noFill/>
          <a:ln w="9525">
            <a:noFill/>
            <a:miter lim="800000"/>
            <a:headEnd/>
            <a:tailEnd/>
          </a:ln>
        </p:spPr>
      </p:pic>
      <p:pic>
        <p:nvPicPr>
          <p:cNvPr id="20482" name="Picture 4" descr="C:\Users\belinda.fear\Dropbox\powerpoint\slide 1.png"/>
          <p:cNvPicPr>
            <a:picLocks noChangeAspect="1" noChangeArrowheads="1"/>
          </p:cNvPicPr>
          <p:nvPr/>
        </p:nvPicPr>
        <p:blipFill>
          <a:blip r:embed="rId4"/>
          <a:srcRect l="14268" t="77333" r="6477"/>
          <a:stretch>
            <a:fillRect/>
          </a:stretch>
        </p:blipFill>
        <p:spPr bwMode="auto">
          <a:xfrm>
            <a:off x="-17463" y="5384800"/>
            <a:ext cx="9161463" cy="1473200"/>
          </a:xfrm>
          <a:prstGeom prst="rect">
            <a:avLst/>
          </a:prstGeom>
          <a:noFill/>
          <a:ln w="9525">
            <a:noFill/>
            <a:miter lim="800000"/>
            <a:headEnd/>
            <a:tailEnd/>
          </a:ln>
        </p:spPr>
      </p:pic>
      <p:sp>
        <p:nvSpPr>
          <p:cNvPr id="20483" name="Rectangle 1"/>
          <p:cNvSpPr>
            <a:spLocks noChangeArrowheads="1"/>
          </p:cNvSpPr>
          <p:nvPr/>
        </p:nvSpPr>
        <p:spPr bwMode="auto">
          <a:xfrm>
            <a:off x="215900" y="336550"/>
            <a:ext cx="3819525" cy="646113"/>
          </a:xfrm>
          <a:prstGeom prst="rect">
            <a:avLst/>
          </a:prstGeom>
          <a:noFill/>
          <a:ln w="9525">
            <a:noFill/>
            <a:miter lim="800000"/>
            <a:headEnd/>
            <a:tailEnd/>
          </a:ln>
        </p:spPr>
        <p:txBody>
          <a:bodyPr wrap="none">
            <a:spAutoFit/>
          </a:bodyPr>
          <a:lstStyle/>
          <a:p>
            <a:r>
              <a:rPr lang="en-US" sz="3600">
                <a:solidFill>
                  <a:schemeClr val="bg1"/>
                </a:solidFill>
                <a:latin typeface="Century Gothic" pitchFamily="34" charset="0"/>
              </a:rPr>
              <a:t>Regional groups</a:t>
            </a:r>
            <a:endParaRPr lang="en-GB" sz="3600">
              <a:solidFill>
                <a:schemeClr val="bg1"/>
              </a:solidFill>
              <a:latin typeface="Century Gothic" pitchFamily="34" charset="0"/>
            </a:endParaRPr>
          </a:p>
        </p:txBody>
      </p:sp>
      <p:pic>
        <p:nvPicPr>
          <p:cNvPr id="20484" name="Picture 3"/>
          <p:cNvPicPr>
            <a:picLocks noChangeAspect="1"/>
          </p:cNvPicPr>
          <p:nvPr/>
        </p:nvPicPr>
        <p:blipFill>
          <a:blip r:embed="rId5"/>
          <a:srcRect/>
          <a:stretch>
            <a:fillRect/>
          </a:stretch>
        </p:blipFill>
        <p:spPr bwMode="auto">
          <a:xfrm>
            <a:off x="430213" y="1247775"/>
            <a:ext cx="2543175" cy="3800475"/>
          </a:xfrm>
          <a:prstGeom prst="rect">
            <a:avLst/>
          </a:prstGeom>
          <a:noFill/>
          <a:ln w="9525">
            <a:noFill/>
            <a:miter lim="800000"/>
            <a:headEnd/>
            <a:tailEnd/>
          </a:ln>
        </p:spPr>
      </p:pic>
      <p:pic>
        <p:nvPicPr>
          <p:cNvPr id="20485" name="Picture 5"/>
          <p:cNvPicPr>
            <a:picLocks noChangeAspect="1"/>
          </p:cNvPicPr>
          <p:nvPr/>
        </p:nvPicPr>
        <p:blipFill>
          <a:blip r:embed="rId6"/>
          <a:srcRect/>
          <a:stretch>
            <a:fillRect/>
          </a:stretch>
        </p:blipFill>
        <p:spPr bwMode="auto">
          <a:xfrm>
            <a:off x="3811588" y="1231900"/>
            <a:ext cx="1960562" cy="4029075"/>
          </a:xfrm>
          <a:prstGeom prst="rect">
            <a:avLst/>
          </a:prstGeom>
          <a:noFill/>
          <a:ln w="9525">
            <a:noFill/>
            <a:miter lim="800000"/>
            <a:headEnd/>
            <a:tailEnd/>
          </a:ln>
        </p:spPr>
      </p:pic>
      <p:pic>
        <p:nvPicPr>
          <p:cNvPr id="20486" name="Picture 6"/>
          <p:cNvPicPr>
            <a:picLocks noChangeAspect="1"/>
          </p:cNvPicPr>
          <p:nvPr/>
        </p:nvPicPr>
        <p:blipFill>
          <a:blip r:embed="rId7"/>
          <a:srcRect/>
          <a:stretch>
            <a:fillRect/>
          </a:stretch>
        </p:blipFill>
        <p:spPr bwMode="auto">
          <a:xfrm>
            <a:off x="6588125" y="1270000"/>
            <a:ext cx="1879600" cy="3357563"/>
          </a:xfrm>
          <a:prstGeom prst="rect">
            <a:avLst/>
          </a:prstGeom>
          <a:noFill/>
          <a:ln w="9525">
            <a:noFill/>
            <a:miter lim="800000"/>
            <a:headEnd/>
            <a:tailEnd/>
          </a:ln>
        </p:spPr>
      </p:pic>
      <p:pic>
        <p:nvPicPr>
          <p:cNvPr id="20487" name="Picture 7"/>
          <p:cNvPicPr>
            <a:picLocks noChangeAspect="1"/>
          </p:cNvPicPr>
          <p:nvPr/>
        </p:nvPicPr>
        <p:blipFill>
          <a:blip r:embed="rId8"/>
          <a:srcRect/>
          <a:stretch>
            <a:fillRect/>
          </a:stretch>
        </p:blipFill>
        <p:spPr bwMode="auto">
          <a:xfrm>
            <a:off x="185738" y="5567363"/>
            <a:ext cx="1101725" cy="110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29" name="Picture 3" descr="C:\Users\belinda.fear\Dropbox\powerpoint\tab1.png"/>
          <p:cNvPicPr>
            <a:picLocks noChangeAspect="1" noChangeArrowheads="1"/>
          </p:cNvPicPr>
          <p:nvPr/>
        </p:nvPicPr>
        <p:blipFill>
          <a:blip r:embed="rId3"/>
          <a:srcRect l="21056" r="-2"/>
          <a:stretch>
            <a:fillRect/>
          </a:stretch>
        </p:blipFill>
        <p:spPr bwMode="auto">
          <a:xfrm>
            <a:off x="-7938" y="236538"/>
            <a:ext cx="2995613" cy="841375"/>
          </a:xfrm>
          <a:prstGeom prst="rect">
            <a:avLst/>
          </a:prstGeom>
          <a:noFill/>
          <a:ln w="9525">
            <a:noFill/>
            <a:miter lim="800000"/>
            <a:headEnd/>
            <a:tailEnd/>
          </a:ln>
        </p:spPr>
      </p:pic>
      <p:pic>
        <p:nvPicPr>
          <p:cNvPr id="22530" name="Picture 4" descr="C:\Users\belinda.fear\Dropbox\powerpoint\slide 1.png"/>
          <p:cNvPicPr>
            <a:picLocks noChangeAspect="1" noChangeArrowheads="1"/>
          </p:cNvPicPr>
          <p:nvPr/>
        </p:nvPicPr>
        <p:blipFill>
          <a:blip r:embed="rId4"/>
          <a:srcRect l="14268" t="77333" r="6477"/>
          <a:stretch>
            <a:fillRect/>
          </a:stretch>
        </p:blipFill>
        <p:spPr bwMode="auto">
          <a:xfrm>
            <a:off x="-17463" y="5384800"/>
            <a:ext cx="9161463" cy="1473200"/>
          </a:xfrm>
          <a:prstGeom prst="rect">
            <a:avLst/>
          </a:prstGeom>
          <a:noFill/>
          <a:ln w="9525">
            <a:noFill/>
            <a:miter lim="800000"/>
            <a:headEnd/>
            <a:tailEnd/>
          </a:ln>
        </p:spPr>
      </p:pic>
      <p:sp>
        <p:nvSpPr>
          <p:cNvPr id="22531" name="TextBox 6"/>
          <p:cNvSpPr txBox="1">
            <a:spLocks noChangeArrowheads="1"/>
          </p:cNvSpPr>
          <p:nvPr/>
        </p:nvSpPr>
        <p:spPr bwMode="auto">
          <a:xfrm>
            <a:off x="250825" y="365125"/>
            <a:ext cx="2397125" cy="585788"/>
          </a:xfrm>
          <a:prstGeom prst="rect">
            <a:avLst/>
          </a:prstGeom>
          <a:noFill/>
          <a:ln w="9525">
            <a:noFill/>
            <a:miter lim="800000"/>
            <a:headEnd/>
            <a:tailEnd/>
          </a:ln>
        </p:spPr>
        <p:txBody>
          <a:bodyPr wrap="none">
            <a:spAutoFit/>
          </a:bodyPr>
          <a:lstStyle/>
          <a:p>
            <a:r>
              <a:rPr lang="en-GB" sz="3200">
                <a:solidFill>
                  <a:schemeClr val="bg1"/>
                </a:solidFill>
                <a:latin typeface="Century Gothic" pitchFamily="34" charset="0"/>
              </a:rPr>
              <a:t>How to join</a:t>
            </a:r>
          </a:p>
        </p:txBody>
      </p:sp>
      <p:sp>
        <p:nvSpPr>
          <p:cNvPr id="22532" name="TextBox 9"/>
          <p:cNvSpPr txBox="1">
            <a:spLocks noChangeArrowheads="1"/>
          </p:cNvSpPr>
          <p:nvPr/>
        </p:nvSpPr>
        <p:spPr bwMode="auto">
          <a:xfrm>
            <a:off x="3708400" y="5243513"/>
            <a:ext cx="7848600" cy="369887"/>
          </a:xfrm>
          <a:prstGeom prst="rect">
            <a:avLst/>
          </a:prstGeom>
          <a:noFill/>
          <a:ln w="9525">
            <a:noFill/>
            <a:miter lim="800000"/>
            <a:headEnd/>
            <a:tailEnd/>
          </a:ln>
        </p:spPr>
        <p:txBody>
          <a:bodyPr>
            <a:spAutoFit/>
          </a:bodyPr>
          <a:lstStyle/>
          <a:p>
            <a:r>
              <a:rPr lang="en-GB" b="1">
                <a:latin typeface="Calibri" pitchFamily="34" charset="0"/>
              </a:rPr>
              <a:t>.</a:t>
            </a:r>
          </a:p>
        </p:txBody>
      </p:sp>
      <p:pic>
        <p:nvPicPr>
          <p:cNvPr id="22533" name="Picture 10"/>
          <p:cNvPicPr>
            <a:picLocks noChangeAspect="1"/>
          </p:cNvPicPr>
          <p:nvPr/>
        </p:nvPicPr>
        <p:blipFill>
          <a:blip r:embed="rId5"/>
          <a:srcRect/>
          <a:stretch>
            <a:fillRect/>
          </a:stretch>
        </p:blipFill>
        <p:spPr bwMode="auto">
          <a:xfrm>
            <a:off x="185738" y="5567363"/>
            <a:ext cx="1101725" cy="1108075"/>
          </a:xfrm>
          <a:prstGeom prst="rect">
            <a:avLst/>
          </a:prstGeom>
          <a:noFill/>
          <a:ln w="9525">
            <a:noFill/>
            <a:miter lim="800000"/>
            <a:headEnd/>
            <a:tailEnd/>
          </a:ln>
        </p:spPr>
      </p:pic>
      <p:sp>
        <p:nvSpPr>
          <p:cNvPr id="8" name="Rectangle 7"/>
          <p:cNvSpPr/>
          <p:nvPr/>
        </p:nvSpPr>
        <p:spPr>
          <a:xfrm>
            <a:off x="185738" y="1700213"/>
            <a:ext cx="8389937" cy="2586037"/>
          </a:xfrm>
          <a:prstGeom prst="rect">
            <a:avLst/>
          </a:prstGeom>
        </p:spPr>
        <p:txBody>
          <a:bodyPr>
            <a:spAutoFit/>
          </a:bodyPr>
          <a:lstStyle/>
          <a:p>
            <a:pPr marL="342900" indent="-342900" fontAlgn="auto">
              <a:lnSpc>
                <a:spcPct val="150000"/>
              </a:lnSpc>
              <a:spcBef>
                <a:spcPts val="0"/>
              </a:spcBef>
              <a:spcAft>
                <a:spcPts val="0"/>
              </a:spcAft>
              <a:buFontTx/>
              <a:buAutoNum type="arabicPeriod"/>
              <a:defRPr/>
            </a:pPr>
            <a:r>
              <a:rPr lang="en-GB" dirty="0">
                <a:solidFill>
                  <a:srgbClr val="813A76"/>
                </a:solidFill>
                <a:latin typeface="Century Gothic" panose="020B0502020202020204" pitchFamily="34" charset="0"/>
                <a:cs typeface="+mn-cs"/>
              </a:rPr>
              <a:t>Log in to the Candidate Management System</a:t>
            </a:r>
          </a:p>
          <a:p>
            <a:pPr marL="342900" indent="-342900" fontAlgn="auto">
              <a:lnSpc>
                <a:spcPct val="150000"/>
              </a:lnSpc>
              <a:spcBef>
                <a:spcPts val="0"/>
              </a:spcBef>
              <a:spcAft>
                <a:spcPts val="0"/>
              </a:spcAft>
              <a:buFontTx/>
              <a:buAutoNum type="arabicPeriod"/>
              <a:defRPr/>
            </a:pPr>
            <a:r>
              <a:rPr lang="en-GB" dirty="0">
                <a:solidFill>
                  <a:srgbClr val="813A76"/>
                </a:solidFill>
                <a:latin typeface="Century Gothic" panose="020B0502020202020204" pitchFamily="34" charset="0"/>
                <a:cs typeface="+mn-cs"/>
              </a:rPr>
              <a:t>Go to the Membership tab within your account</a:t>
            </a:r>
          </a:p>
          <a:p>
            <a:pPr marL="342900" indent="-342900" fontAlgn="auto">
              <a:lnSpc>
                <a:spcPct val="150000"/>
              </a:lnSpc>
              <a:spcBef>
                <a:spcPts val="0"/>
              </a:spcBef>
              <a:spcAft>
                <a:spcPts val="0"/>
              </a:spcAft>
              <a:buFontTx/>
              <a:buAutoNum type="arabicPeriod"/>
              <a:defRPr/>
            </a:pPr>
            <a:r>
              <a:rPr lang="en-GB" dirty="0">
                <a:solidFill>
                  <a:srgbClr val="813A76"/>
                </a:solidFill>
                <a:latin typeface="Century Gothic" panose="020B0502020202020204" pitchFamily="34" charset="0"/>
                <a:cs typeface="+mn-cs"/>
              </a:rPr>
              <a:t>Pay £32 to joint the Mountain Training Association</a:t>
            </a:r>
          </a:p>
          <a:p>
            <a:pPr marL="342900" indent="-342900" fontAlgn="auto">
              <a:lnSpc>
                <a:spcPct val="150000"/>
              </a:lnSpc>
              <a:spcBef>
                <a:spcPts val="0"/>
              </a:spcBef>
              <a:spcAft>
                <a:spcPts val="0"/>
              </a:spcAft>
              <a:buFontTx/>
              <a:buAutoNum type="arabicPeriod"/>
              <a:defRPr/>
            </a:pPr>
            <a:endParaRPr lang="en-GB" dirty="0">
              <a:solidFill>
                <a:srgbClr val="813A76"/>
              </a:solidFill>
              <a:latin typeface="Century Gothic" panose="020B0502020202020204" pitchFamily="34" charset="0"/>
              <a:cs typeface="+mn-cs"/>
            </a:endParaRPr>
          </a:p>
          <a:p>
            <a:pPr fontAlgn="auto">
              <a:lnSpc>
                <a:spcPct val="150000"/>
              </a:lnSpc>
              <a:spcBef>
                <a:spcPts val="0"/>
              </a:spcBef>
              <a:spcAft>
                <a:spcPts val="0"/>
              </a:spcAft>
              <a:defRPr/>
            </a:pPr>
            <a:r>
              <a:rPr lang="en-GB" b="1" dirty="0">
                <a:solidFill>
                  <a:srgbClr val="813A76"/>
                </a:solidFill>
                <a:latin typeface="Century Gothic" panose="020B0502020202020204" pitchFamily="34" charset="0"/>
                <a:cs typeface="+mn-cs"/>
              </a:rPr>
              <a:t>NB. Registering for a Mountain Training Scheme and having an account on the system is not the same as joining the Mountain Training Association.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7" name="Picture 3" descr="C:\Users\belinda.fear\Dropbox\powerpoint\tab1.png"/>
          <p:cNvPicPr>
            <a:picLocks noChangeAspect="1" noChangeArrowheads="1"/>
          </p:cNvPicPr>
          <p:nvPr/>
        </p:nvPicPr>
        <p:blipFill>
          <a:blip r:embed="rId3"/>
          <a:srcRect l="21056" r="-2"/>
          <a:stretch>
            <a:fillRect/>
          </a:stretch>
        </p:blipFill>
        <p:spPr bwMode="auto">
          <a:xfrm>
            <a:off x="-7938" y="236538"/>
            <a:ext cx="4075113" cy="841375"/>
          </a:xfrm>
          <a:prstGeom prst="rect">
            <a:avLst/>
          </a:prstGeom>
          <a:noFill/>
          <a:ln w="9525">
            <a:noFill/>
            <a:miter lim="800000"/>
            <a:headEnd/>
            <a:tailEnd/>
          </a:ln>
        </p:spPr>
      </p:pic>
      <p:pic>
        <p:nvPicPr>
          <p:cNvPr id="24578" name="Picture 4" descr="C:\Users\belinda.fear\Dropbox\powerpoint\slide 1.png"/>
          <p:cNvPicPr>
            <a:picLocks noChangeAspect="1" noChangeArrowheads="1"/>
          </p:cNvPicPr>
          <p:nvPr/>
        </p:nvPicPr>
        <p:blipFill>
          <a:blip r:embed="rId4"/>
          <a:srcRect l="14268" t="77333" r="6477"/>
          <a:stretch>
            <a:fillRect/>
          </a:stretch>
        </p:blipFill>
        <p:spPr bwMode="auto">
          <a:xfrm>
            <a:off x="-17463" y="5384800"/>
            <a:ext cx="9161463" cy="1473200"/>
          </a:xfrm>
          <a:prstGeom prst="rect">
            <a:avLst/>
          </a:prstGeom>
          <a:noFill/>
          <a:ln w="9525">
            <a:noFill/>
            <a:miter lim="800000"/>
            <a:headEnd/>
            <a:tailEnd/>
          </a:ln>
        </p:spPr>
      </p:pic>
      <p:sp>
        <p:nvSpPr>
          <p:cNvPr id="24579" name="Rectangle 1"/>
          <p:cNvSpPr>
            <a:spLocks noChangeArrowheads="1"/>
          </p:cNvSpPr>
          <p:nvPr/>
        </p:nvSpPr>
        <p:spPr bwMode="auto">
          <a:xfrm>
            <a:off x="215900" y="336550"/>
            <a:ext cx="3101975" cy="646113"/>
          </a:xfrm>
          <a:prstGeom prst="rect">
            <a:avLst/>
          </a:prstGeom>
          <a:noFill/>
          <a:ln w="9525">
            <a:noFill/>
            <a:miter lim="800000"/>
            <a:headEnd/>
            <a:tailEnd/>
          </a:ln>
        </p:spPr>
        <p:txBody>
          <a:bodyPr wrap="none">
            <a:spAutoFit/>
          </a:bodyPr>
          <a:lstStyle/>
          <a:p>
            <a:r>
              <a:rPr lang="en-US" sz="3600">
                <a:solidFill>
                  <a:schemeClr val="bg1"/>
                </a:solidFill>
                <a:latin typeface="Century Gothic" pitchFamily="34" charset="0"/>
              </a:rPr>
              <a:t>Full members</a:t>
            </a:r>
            <a:endParaRPr lang="en-GB" sz="3600">
              <a:solidFill>
                <a:schemeClr val="bg1"/>
              </a:solidFill>
              <a:latin typeface="Century Gothic" pitchFamily="34" charset="0"/>
            </a:endParaRPr>
          </a:p>
        </p:txBody>
      </p:sp>
      <p:pic>
        <p:nvPicPr>
          <p:cNvPr id="24580" name="Picture 7"/>
          <p:cNvPicPr>
            <a:picLocks noChangeAspect="1"/>
          </p:cNvPicPr>
          <p:nvPr/>
        </p:nvPicPr>
        <p:blipFill>
          <a:blip r:embed="rId5"/>
          <a:srcRect/>
          <a:stretch>
            <a:fillRect/>
          </a:stretch>
        </p:blipFill>
        <p:spPr bwMode="auto">
          <a:xfrm>
            <a:off x="185738" y="5567363"/>
            <a:ext cx="1101725" cy="1108075"/>
          </a:xfrm>
          <a:prstGeom prst="rect">
            <a:avLst/>
          </a:prstGeom>
          <a:noFill/>
          <a:ln w="9525">
            <a:noFill/>
            <a:miter lim="800000"/>
            <a:headEnd/>
            <a:tailEnd/>
          </a:ln>
        </p:spPr>
      </p:pic>
      <p:sp>
        <p:nvSpPr>
          <p:cNvPr id="9" name="TextBox 8"/>
          <p:cNvSpPr txBox="1"/>
          <p:nvPr/>
        </p:nvSpPr>
        <p:spPr>
          <a:xfrm>
            <a:off x="238125" y="1628775"/>
            <a:ext cx="4864100" cy="3000375"/>
          </a:xfrm>
          <a:prstGeom prst="rect">
            <a:avLst/>
          </a:prstGeom>
          <a:noFill/>
        </p:spPr>
        <p:txBody>
          <a:bodyPr>
            <a:spAutoFit/>
          </a:bodyPr>
          <a:lstStyle/>
          <a:p>
            <a:pPr fontAlgn="auto">
              <a:lnSpc>
                <a:spcPct val="150000"/>
              </a:lnSpc>
              <a:spcBef>
                <a:spcPts val="0"/>
              </a:spcBef>
              <a:spcAft>
                <a:spcPts val="0"/>
              </a:spcAft>
              <a:defRPr/>
            </a:pPr>
            <a:r>
              <a:rPr lang="en-GB" dirty="0">
                <a:solidFill>
                  <a:srgbClr val="813A76"/>
                </a:solidFill>
                <a:latin typeface="Century Gothic" panose="020B0502020202020204" pitchFamily="34" charset="0"/>
                <a:cs typeface="+mn-cs"/>
              </a:rPr>
              <a:t>Full members have the following additional benefits:</a:t>
            </a:r>
          </a:p>
          <a:p>
            <a:pPr marL="285750" indent="-285750" fontAlgn="auto">
              <a:lnSpc>
                <a:spcPct val="150000"/>
              </a:lnSpc>
              <a:spcBef>
                <a:spcPts val="0"/>
              </a:spcBef>
              <a:spcAft>
                <a:spcPts val="0"/>
              </a:spcAft>
              <a:buFont typeface="Arial" panose="020B0604020202020204" pitchFamily="34" charset="0"/>
              <a:buChar char="•"/>
              <a:defRPr/>
            </a:pPr>
            <a:r>
              <a:rPr lang="en-GB" dirty="0">
                <a:solidFill>
                  <a:srgbClr val="813A76"/>
                </a:solidFill>
                <a:latin typeface="Century Gothic" panose="020B0502020202020204" pitchFamily="34" charset="0"/>
                <a:cs typeface="+mn-cs"/>
              </a:rPr>
              <a:t>Online record of accredited Continued Personal Development</a:t>
            </a:r>
          </a:p>
          <a:p>
            <a:pPr marL="285750" indent="-285750" fontAlgn="auto">
              <a:lnSpc>
                <a:spcPct val="150000"/>
              </a:lnSpc>
              <a:spcBef>
                <a:spcPts val="0"/>
              </a:spcBef>
              <a:spcAft>
                <a:spcPts val="0"/>
              </a:spcAft>
              <a:buFont typeface="Arial" panose="020B0604020202020204" pitchFamily="34" charset="0"/>
              <a:buChar char="•"/>
              <a:defRPr/>
            </a:pPr>
            <a:r>
              <a:rPr lang="en-GB" dirty="0">
                <a:solidFill>
                  <a:srgbClr val="813A76"/>
                </a:solidFill>
                <a:latin typeface="Century Gothic" panose="020B0502020202020204" pitchFamily="34" charset="0"/>
                <a:cs typeface="+mn-cs"/>
              </a:rPr>
              <a:t>Use of the Association logo to promote yourself</a:t>
            </a:r>
          </a:p>
          <a:p>
            <a:pPr marL="285750" indent="-285750" fontAlgn="auto">
              <a:lnSpc>
                <a:spcPct val="150000"/>
              </a:lnSpc>
              <a:spcBef>
                <a:spcPts val="0"/>
              </a:spcBef>
              <a:spcAft>
                <a:spcPts val="0"/>
              </a:spcAft>
              <a:buFont typeface="Arial" panose="020B0604020202020204" pitchFamily="34" charset="0"/>
              <a:buChar char="•"/>
              <a:defRPr/>
            </a:pPr>
            <a:r>
              <a:rPr lang="en-GB" dirty="0">
                <a:solidFill>
                  <a:srgbClr val="813A76"/>
                </a:solidFill>
                <a:latin typeface="Century Gothic" panose="020B0502020202020204" pitchFamily="34" charset="0"/>
                <a:cs typeface="+mn-cs"/>
              </a:rPr>
              <a:t>Listing and profile on Find a Leader</a:t>
            </a:r>
          </a:p>
        </p:txBody>
      </p:sp>
      <p:pic>
        <p:nvPicPr>
          <p:cNvPr id="24582" name="Picture 9"/>
          <p:cNvPicPr>
            <a:picLocks noChangeAspect="1"/>
          </p:cNvPicPr>
          <p:nvPr/>
        </p:nvPicPr>
        <p:blipFill>
          <a:blip r:embed="rId6"/>
          <a:srcRect/>
          <a:stretch>
            <a:fillRect/>
          </a:stretch>
        </p:blipFill>
        <p:spPr bwMode="auto">
          <a:xfrm>
            <a:off x="5435600" y="1681163"/>
            <a:ext cx="2681288" cy="309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5" name="Picture 3" descr="C:\Users\belinda.fear\Dropbox\powerpoint\tab1.png"/>
          <p:cNvPicPr>
            <a:picLocks noChangeAspect="1" noChangeArrowheads="1"/>
          </p:cNvPicPr>
          <p:nvPr/>
        </p:nvPicPr>
        <p:blipFill>
          <a:blip r:embed="rId3"/>
          <a:srcRect l="21056" r="-2"/>
          <a:stretch>
            <a:fillRect/>
          </a:stretch>
        </p:blipFill>
        <p:spPr bwMode="auto">
          <a:xfrm>
            <a:off x="-7938" y="236538"/>
            <a:ext cx="8396288" cy="889000"/>
          </a:xfrm>
          <a:prstGeom prst="rect">
            <a:avLst/>
          </a:prstGeom>
          <a:noFill/>
          <a:ln w="9525">
            <a:noFill/>
            <a:miter lim="800000"/>
            <a:headEnd/>
            <a:tailEnd/>
          </a:ln>
        </p:spPr>
      </p:pic>
      <p:pic>
        <p:nvPicPr>
          <p:cNvPr id="26626" name="Picture 4" descr="C:\Users\belinda.fear\Dropbox\powerpoint\slide 1.png"/>
          <p:cNvPicPr>
            <a:picLocks noChangeAspect="1" noChangeArrowheads="1"/>
          </p:cNvPicPr>
          <p:nvPr/>
        </p:nvPicPr>
        <p:blipFill>
          <a:blip r:embed="rId4"/>
          <a:srcRect l="14268" t="77333" r="6477"/>
          <a:stretch>
            <a:fillRect/>
          </a:stretch>
        </p:blipFill>
        <p:spPr bwMode="auto">
          <a:xfrm>
            <a:off x="-17463" y="5384800"/>
            <a:ext cx="9161463" cy="1473200"/>
          </a:xfrm>
          <a:prstGeom prst="rect">
            <a:avLst/>
          </a:prstGeom>
          <a:noFill/>
          <a:ln w="9525">
            <a:noFill/>
            <a:miter lim="800000"/>
            <a:headEnd/>
            <a:tailEnd/>
          </a:ln>
        </p:spPr>
      </p:pic>
      <p:sp>
        <p:nvSpPr>
          <p:cNvPr id="26627" name="Rectangle 1"/>
          <p:cNvSpPr>
            <a:spLocks noChangeArrowheads="1"/>
          </p:cNvSpPr>
          <p:nvPr/>
        </p:nvSpPr>
        <p:spPr bwMode="auto">
          <a:xfrm>
            <a:off x="215900" y="336550"/>
            <a:ext cx="7796213" cy="646113"/>
          </a:xfrm>
          <a:prstGeom prst="rect">
            <a:avLst/>
          </a:prstGeom>
          <a:noFill/>
          <a:ln w="9525">
            <a:noFill/>
            <a:miter lim="800000"/>
            <a:headEnd/>
            <a:tailEnd/>
          </a:ln>
        </p:spPr>
        <p:txBody>
          <a:bodyPr wrap="none">
            <a:spAutoFit/>
          </a:bodyPr>
          <a:lstStyle/>
          <a:p>
            <a:r>
              <a:rPr lang="en-US" sz="3600">
                <a:solidFill>
                  <a:schemeClr val="bg1"/>
                </a:solidFill>
                <a:latin typeface="Century Gothic" pitchFamily="34" charset="0"/>
              </a:rPr>
              <a:t>Continued Personal Development</a:t>
            </a:r>
          </a:p>
        </p:txBody>
      </p:sp>
      <p:pic>
        <p:nvPicPr>
          <p:cNvPr id="26628" name="Picture 7"/>
          <p:cNvPicPr>
            <a:picLocks noChangeAspect="1"/>
          </p:cNvPicPr>
          <p:nvPr/>
        </p:nvPicPr>
        <p:blipFill>
          <a:blip r:embed="rId5"/>
          <a:srcRect/>
          <a:stretch>
            <a:fillRect/>
          </a:stretch>
        </p:blipFill>
        <p:spPr bwMode="auto">
          <a:xfrm>
            <a:off x="185738" y="5567363"/>
            <a:ext cx="1101725" cy="1108075"/>
          </a:xfrm>
          <a:prstGeom prst="rect">
            <a:avLst/>
          </a:prstGeom>
          <a:noFill/>
          <a:ln w="9525">
            <a:noFill/>
            <a:miter lim="800000"/>
            <a:headEnd/>
            <a:tailEnd/>
          </a:ln>
        </p:spPr>
      </p:pic>
      <p:sp>
        <p:nvSpPr>
          <p:cNvPr id="26629" name="TextBox 8"/>
          <p:cNvSpPr txBox="1">
            <a:spLocks noChangeArrowheads="1"/>
          </p:cNvSpPr>
          <p:nvPr/>
        </p:nvSpPr>
        <p:spPr bwMode="auto">
          <a:xfrm>
            <a:off x="238125" y="1628775"/>
            <a:ext cx="5054600" cy="3000375"/>
          </a:xfrm>
          <a:prstGeom prst="rect">
            <a:avLst/>
          </a:prstGeom>
          <a:noFill/>
          <a:ln w="9525">
            <a:noFill/>
            <a:miter lim="800000"/>
            <a:headEnd/>
            <a:tailEnd/>
          </a:ln>
        </p:spPr>
        <p:txBody>
          <a:bodyPr>
            <a:spAutoFit/>
          </a:bodyPr>
          <a:lstStyle/>
          <a:p>
            <a:pPr>
              <a:lnSpc>
                <a:spcPct val="150000"/>
              </a:lnSpc>
            </a:pPr>
            <a:r>
              <a:rPr lang="en-GB" b="1">
                <a:solidFill>
                  <a:srgbClr val="813A76"/>
                </a:solidFill>
                <a:latin typeface="Century Gothic" pitchFamily="34" charset="0"/>
              </a:rPr>
              <a:t>The Association has a Continued Personal Development Policy for full members which includes:</a:t>
            </a:r>
          </a:p>
          <a:p>
            <a:pPr>
              <a:lnSpc>
                <a:spcPct val="150000"/>
              </a:lnSpc>
            </a:pPr>
            <a:r>
              <a:rPr lang="en-GB">
                <a:solidFill>
                  <a:srgbClr val="813A76"/>
                </a:solidFill>
                <a:latin typeface="Century Gothic" pitchFamily="34" charset="0"/>
              </a:rPr>
              <a:t>A minimum of 2 points + 20 days/sessions + </a:t>
            </a:r>
          </a:p>
          <a:p>
            <a:pPr>
              <a:lnSpc>
                <a:spcPct val="150000"/>
              </a:lnSpc>
            </a:pPr>
            <a:r>
              <a:rPr lang="en-GB">
                <a:solidFill>
                  <a:srgbClr val="813A76"/>
                </a:solidFill>
                <a:latin typeface="Century Gothic" pitchFamily="34" charset="0"/>
              </a:rPr>
              <a:t>First aid</a:t>
            </a:r>
          </a:p>
          <a:p>
            <a:pPr>
              <a:lnSpc>
                <a:spcPct val="150000"/>
              </a:lnSpc>
            </a:pPr>
            <a:r>
              <a:rPr lang="en-GB">
                <a:solidFill>
                  <a:srgbClr val="813A76"/>
                </a:solidFill>
                <a:latin typeface="Century Gothic" pitchFamily="34" charset="0"/>
              </a:rPr>
              <a:t>Every 5 years from passing your first award</a:t>
            </a:r>
          </a:p>
          <a:p>
            <a:pPr>
              <a:lnSpc>
                <a:spcPct val="150000"/>
              </a:lnSpc>
            </a:pPr>
            <a:endParaRPr lang="en-GB">
              <a:solidFill>
                <a:srgbClr val="813A76"/>
              </a:solidFill>
              <a:latin typeface="Century Gothic" pitchFamily="34" charset="0"/>
            </a:endParaRPr>
          </a:p>
        </p:txBody>
      </p:sp>
      <p:pic>
        <p:nvPicPr>
          <p:cNvPr id="26630" name="Content Placeholder 5"/>
          <p:cNvPicPr>
            <a:picLocks noGrp="1" noChangeAspect="1"/>
          </p:cNvPicPr>
          <p:nvPr>
            <p:ph idx="1"/>
          </p:nvPr>
        </p:nvPicPr>
        <p:blipFill>
          <a:blip r:embed="rId6"/>
          <a:srcRect/>
          <a:stretch>
            <a:fillRect/>
          </a:stretch>
        </p:blipFill>
        <p:spPr>
          <a:xfrm>
            <a:off x="5867400" y="1773238"/>
            <a:ext cx="2305050" cy="3071812"/>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1314</Words>
  <Application>Microsoft Macintosh PowerPoint</Application>
  <PresentationFormat>On-screen Show (4:3)</PresentationFormat>
  <Paragraphs>89</Paragraphs>
  <Slides>7</Slides>
  <Notes>7</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Jasieniecka</dc:creator>
  <cp:lastModifiedBy>Bryn Williams</cp:lastModifiedBy>
  <cp:revision>40</cp:revision>
  <dcterms:created xsi:type="dcterms:W3CDTF">2015-12-04T13:30:25Z</dcterms:created>
  <dcterms:modified xsi:type="dcterms:W3CDTF">2015-12-04T13:31:07Z</dcterms:modified>
</cp:coreProperties>
</file>